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handoutMasterIdLst>
    <p:handoutMasterId r:id="rId16"/>
  </p:handoutMasterIdLst>
  <p:sldIdLst>
    <p:sldId id="298" r:id="rId2"/>
    <p:sldId id="359" r:id="rId3"/>
    <p:sldId id="360" r:id="rId4"/>
    <p:sldId id="361" r:id="rId5"/>
    <p:sldId id="362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05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FB7"/>
    <a:srgbClr val="99DDC6"/>
    <a:srgbClr val="FF8E7B"/>
    <a:srgbClr val="DAE3F3"/>
    <a:srgbClr val="577590"/>
    <a:srgbClr val="FFFBE9"/>
    <a:srgbClr val="498972"/>
    <a:srgbClr val="90BE6D"/>
    <a:srgbClr val="FFCB78"/>
    <a:srgbClr val="F37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80" d="100"/>
          <a:sy n="80" d="100"/>
        </p:scale>
        <p:origin x="-619" y="-173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5" d="100"/>
          <a:sy n="55" d="100"/>
        </p:scale>
        <p:origin x="680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xmlns="" id="{97CAAA1F-F4DD-450C-A923-AD6DF0E230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06472379-190A-4E66-869F-A7D16D9EED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E4686-08DE-4968-B5FE-398BCEB4809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3A8B9A33-A1A5-4CBA-8DF3-8B2293EFB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26A726FF-1FF2-4B50-BF38-F93E8C17D6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4EFB9-C49E-4A54-8B8A-B1A341A330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447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3D9-4AD9-428E-AB4A-5D696D3CAFA4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0A15D-B8E6-4875-B5DF-5CF5B43557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29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" name="形狀">
            <a:extLst>
              <a:ext uri="{FF2B5EF4-FFF2-40B4-BE49-F238E27FC236}">
                <a16:creationId xmlns:a16="http://schemas.microsoft.com/office/drawing/2014/main" xmlns="" id="{91F63CD3-D26C-40D0-A908-E258A52DC904}"/>
              </a:ext>
            </a:extLst>
          </p:cNvPr>
          <p:cNvSpPr/>
          <p:nvPr userDrawn="1"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9515398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 userDrawn="1"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dirty="0"/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860B3BFE-2F1C-4E24-93EC-C96B839251F8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》III-36</a:t>
            </a:r>
          </a:p>
        </p:txBody>
      </p:sp>
    </p:spTree>
    <p:extLst>
      <p:ext uri="{BB962C8B-B14F-4D97-AF65-F5344CB8AC3E}">
        <p14:creationId xmlns:p14="http://schemas.microsoft.com/office/powerpoint/2010/main" val="70605210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xmlns="" id="{9311D026-6379-4932-929E-12636B522C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434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 userDrawn="1"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開啟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/>
              <a:t>冒險01</a:t>
            </a:r>
          </a:p>
        </p:txBody>
      </p:sp>
      <p:pic>
        <p:nvPicPr>
          <p:cNvPr id="15" name="影像" descr="影像">
            <a:extLst>
              <a:ext uri="{FF2B5EF4-FFF2-40B4-BE49-F238E27FC236}">
                <a16:creationId xmlns:a16="http://schemas.microsoft.com/office/drawing/2014/main" xmlns="" id="{F20D0D5D-45FC-4E7D-AABB-A010DD22F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" t="2" r="5" b="17208"/>
          <a:stretch>
            <a:fillRect/>
          </a:stretch>
        </p:blipFill>
        <p:spPr>
          <a:xfrm>
            <a:off x="5442407" y="1868945"/>
            <a:ext cx="1444427" cy="166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9" extrusionOk="0">
                <a:moveTo>
                  <a:pt x="4772" y="0"/>
                </a:moveTo>
                <a:cubicBezTo>
                  <a:pt x="3587" y="503"/>
                  <a:pt x="2474" y="1161"/>
                  <a:pt x="1481" y="1980"/>
                </a:cubicBezTo>
                <a:cubicBezTo>
                  <a:pt x="922" y="2441"/>
                  <a:pt x="437" y="2938"/>
                  <a:pt x="0" y="3454"/>
                </a:cubicBezTo>
                <a:lnTo>
                  <a:pt x="0" y="15881"/>
                </a:lnTo>
                <a:cubicBezTo>
                  <a:pt x="437" y="16397"/>
                  <a:pt x="922" y="16894"/>
                  <a:pt x="1481" y="17354"/>
                </a:cubicBezTo>
                <a:cubicBezTo>
                  <a:pt x="6628" y="21600"/>
                  <a:pt x="14972" y="21600"/>
                  <a:pt x="20119" y="17354"/>
                </a:cubicBezTo>
                <a:cubicBezTo>
                  <a:pt x="20678" y="16894"/>
                  <a:pt x="21163" y="16397"/>
                  <a:pt x="21600" y="15881"/>
                </a:cubicBezTo>
                <a:lnTo>
                  <a:pt x="21600" y="3454"/>
                </a:lnTo>
                <a:cubicBezTo>
                  <a:pt x="21163" y="2938"/>
                  <a:pt x="20678" y="2441"/>
                  <a:pt x="20119" y="1980"/>
                </a:cubicBezTo>
                <a:cubicBezTo>
                  <a:pt x="19126" y="1161"/>
                  <a:pt x="18013" y="503"/>
                  <a:pt x="16828" y="0"/>
                </a:cubicBezTo>
                <a:lnTo>
                  <a:pt x="4772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05845695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FFF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開啟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/>
              <a:t>冒險05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EB63DF0-14B1-4687-AA56-33ACE68F0A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02" y="1807184"/>
            <a:ext cx="2126712" cy="1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31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開啟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/>
              <a:t>冒險05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FB273EB-AD95-4363-B438-1731E0C722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72" y="1877343"/>
            <a:ext cx="1080394" cy="16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1259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F4B5DA7F-0C68-4220-9A45-2A827B3B3017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》III-36</a:t>
            </a:r>
          </a:p>
        </p:txBody>
      </p:sp>
    </p:spTree>
    <p:extLst>
      <p:ext uri="{BB962C8B-B14F-4D97-AF65-F5344CB8AC3E}">
        <p14:creationId xmlns:p14="http://schemas.microsoft.com/office/powerpoint/2010/main" val="16922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34" r:id="rId2"/>
    <p:sldLayoutId id="2147483729" r:id="rId3"/>
    <p:sldLayoutId id="2147483731" r:id="rId4"/>
    <p:sldLayoutId id="2147483732" r:id="rId5"/>
    <p:sldLayoutId id="2147483733" r:id="rId6"/>
  </p:sldLayoutIdLst>
  <p:transition spd="med"/>
  <p:txStyles>
    <p:titleStyle>
      <a:lvl1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s://thisxdoesnotexist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ffinelayer.com/pixsrv/&#12290;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ea4kZq0oFQ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59" name="安裝 Anaconda"/>
          <p:cNvSpPr txBox="1">
            <a:spLocks noGrp="1"/>
          </p:cNvSpPr>
          <p:nvPr>
            <p:ph type="body" sz="quarter" idx="15"/>
          </p:nvPr>
        </p:nvSpPr>
        <p:spPr>
          <a:xfrm>
            <a:off x="979947" y="4492835"/>
            <a:ext cx="10369364" cy="915122"/>
          </a:xfrm>
          <a:prstGeom prst="rect">
            <a:avLst/>
          </a:prstGeom>
        </p:spPr>
        <p:txBody>
          <a:bodyPr/>
          <a:lstStyle/>
          <a:p>
            <a:r>
              <a:rPr lang="zh-TW" altLang="en-US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有趣的 </a:t>
            </a:r>
            <a:r>
              <a:rPr lang="en-US" altLang="zh-TW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GAN </a:t>
            </a:r>
            <a:r>
              <a:rPr lang="zh-TW" altLang="en-US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en-US" altLang="zh-TW" sz="6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0" name="冒險01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冒險</a:t>
            </a:r>
            <a:r>
              <a:rPr lang="en-US" altLang="zh-TW" dirty="0"/>
              <a:t>36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10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03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條件式生成對抗網路（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Conditional GAN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）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:a16="http://schemas.microsoft.com/office/drawing/2014/main" xmlns="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先跟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GAN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模型說好資料的類別是屬於哪一種類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B9E5D480-3D44-47AB-BE05-67AE9DCBA470}"/>
              </a:ext>
            </a:extLst>
          </p:cNvPr>
          <p:cNvGrpSpPr/>
          <p:nvPr/>
        </p:nvGrpSpPr>
        <p:grpSpPr>
          <a:xfrm>
            <a:off x="8371231" y="2699366"/>
            <a:ext cx="2977186" cy="2603856"/>
            <a:chOff x="4983304" y="4141537"/>
            <a:chExt cx="2647005" cy="3934885"/>
          </a:xfrm>
        </p:grpSpPr>
        <p:sp>
          <p:nvSpPr>
            <p:cNvPr id="7" name="泡泡引言框">
              <a:extLst>
                <a:ext uri="{FF2B5EF4-FFF2-40B4-BE49-F238E27FC236}">
                  <a16:creationId xmlns:a16="http://schemas.microsoft.com/office/drawing/2014/main" xmlns="" id="{99CD968C-73E2-4178-B07F-609D24302AFA}"/>
                </a:ext>
              </a:extLst>
            </p:cNvPr>
            <p:cNvSpPr/>
            <p:nvPr/>
          </p:nvSpPr>
          <p:spPr>
            <a:xfrm>
              <a:off x="4983304" y="4141537"/>
              <a:ext cx="2647005" cy="393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90" y="0"/>
                  </a:moveTo>
                  <a:cubicBezTo>
                    <a:pt x="1025" y="0"/>
                    <a:pt x="0" y="1751"/>
                    <a:pt x="0" y="3911"/>
                  </a:cubicBezTo>
                  <a:lnTo>
                    <a:pt x="0" y="13394"/>
                  </a:lnTo>
                  <a:cubicBezTo>
                    <a:pt x="0" y="15554"/>
                    <a:pt x="1025" y="17307"/>
                    <a:pt x="2290" y="17307"/>
                  </a:cubicBezTo>
                  <a:lnTo>
                    <a:pt x="4328" y="17307"/>
                  </a:lnTo>
                  <a:lnTo>
                    <a:pt x="2035" y="21600"/>
                  </a:lnTo>
                  <a:lnTo>
                    <a:pt x="5749" y="17307"/>
                  </a:lnTo>
                  <a:lnTo>
                    <a:pt x="19310" y="17307"/>
                  </a:lnTo>
                  <a:cubicBezTo>
                    <a:pt x="20575" y="17307"/>
                    <a:pt x="21600" y="15554"/>
                    <a:pt x="21600" y="13394"/>
                  </a:cubicBezTo>
                  <a:lnTo>
                    <a:pt x="21600" y="3911"/>
                  </a:lnTo>
                  <a:cubicBezTo>
                    <a:pt x="21600" y="1751"/>
                    <a:pt x="20575" y="0"/>
                    <a:pt x="19310" y="0"/>
                  </a:cubicBezTo>
                  <a:lnTo>
                    <a:pt x="2290" y="0"/>
                  </a:lnTo>
                  <a:close/>
                </a:path>
              </a:pathLst>
            </a:custGeom>
            <a:solidFill>
              <a:srgbClr val="FFFFFF"/>
            </a:solidFill>
            <a:ln w="635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 defTabSz="584200">
                <a:lnSpc>
                  <a:spcPct val="80000"/>
                </a:lnSpc>
                <a:defRPr sz="4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1" name="第一次正式使用超酷炫 Gradio 套件!">
              <a:extLst>
                <a:ext uri="{FF2B5EF4-FFF2-40B4-BE49-F238E27FC236}">
                  <a16:creationId xmlns:a16="http://schemas.microsoft.com/office/drawing/2014/main" xmlns="" id="{632179AE-BADB-4E2B-A838-81B47CC73555}"/>
                </a:ext>
              </a:extLst>
            </p:cNvPr>
            <p:cNvSpPr txBox="1"/>
            <p:nvPr/>
          </p:nvSpPr>
          <p:spPr>
            <a:xfrm>
              <a:off x="5132514" y="4183720"/>
              <a:ext cx="2497795" cy="30086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anchor="ctr">
              <a:spAutoFit/>
            </a:bodyPr>
            <a:lstStyle/>
            <a:p>
              <a:r>
                <a:rPr lang="zh-TW" altLang="en-US" sz="2400" b="1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</a:rPr>
                <a:t>在訓練生成器模型時，需要偷偷告訴它，接下來要生成具有某個類別標籤的資料。</a:t>
              </a:r>
              <a:endParaRPr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AB601482-6DCF-4909-98B6-CFD1D50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90" y="3571832"/>
            <a:ext cx="2265552" cy="2605131"/>
          </a:xfrm>
          <a:prstGeom prst="rect">
            <a:avLst/>
          </a:prstGeom>
        </p:spPr>
      </p:pic>
      <p:sp>
        <p:nvSpPr>
          <p:cNvPr id="13" name="我們用的套件, 大家也習慣稱 tf.Keras。">
            <a:extLst>
              <a:ext uri="{FF2B5EF4-FFF2-40B4-BE49-F238E27FC236}">
                <a16:creationId xmlns:a16="http://schemas.microsoft.com/office/drawing/2014/main" xmlns="" id="{EC1DFB85-D7BB-4F9D-96EA-441B2F51D52B}"/>
              </a:ext>
            </a:extLst>
          </p:cNvPr>
          <p:cNvSpPr txBox="1"/>
          <p:nvPr/>
        </p:nvSpPr>
        <p:spPr>
          <a:xfrm>
            <a:off x="1184059" y="2942961"/>
            <a:ext cx="4659672" cy="236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例</a:t>
            </a:r>
            <a:r>
              <a:rPr lang="en-US" altLang="zh-TW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生成像是</a:t>
            </a:r>
            <a:r>
              <a:rPr lang="en-US" altLang="zh-TW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的數字圖片</a:t>
            </a:r>
            <a:endParaRPr lang="en-US" altLang="zh-TW" sz="24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在訓練鑑別器時，提醒它接下來要辨別的圖片，其實是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5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這個類別的圖片！這樣子的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GAN 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模型，稱之為條件式生成對抗網路（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Conditional GAN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）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33428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sz="2000" b="1" kern="120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內容版面配置區 9">
            <a:extLst>
              <a:ext uri="{FF2B5EF4-FFF2-40B4-BE49-F238E27FC236}">
                <a16:creationId xmlns:a16="http://schemas.microsoft.com/office/drawing/2014/main" xmlns="" id="{184FDE67-BB76-4BEE-BC2E-C12BD194A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74" y="2743200"/>
            <a:ext cx="9859320" cy="3433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11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04 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StyleGAN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的各種生成範例）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:a16="http://schemas.microsoft.com/office/drawing/2014/main" xmlns="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放入「迪士尼風格」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388106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12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04 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StyleGAN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的各種生成範例）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:a16="http://schemas.microsoft.com/office/drawing/2014/main" xmlns="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生成真實世界不存在的照片</a:t>
            </a:r>
          </a:p>
        </p:txBody>
      </p:sp>
      <p:sp>
        <p:nvSpPr>
          <p:cNvPr id="6" name="我們用的套件, 大家也習慣稱 tf.Keras。">
            <a:extLst>
              <a:ext uri="{FF2B5EF4-FFF2-40B4-BE49-F238E27FC236}">
                <a16:creationId xmlns:a16="http://schemas.microsoft.com/office/drawing/2014/main" xmlns="" id="{5F41E7BD-4B58-4021-B82A-38B60778E46C}"/>
              </a:ext>
            </a:extLst>
          </p:cNvPr>
          <p:cNvSpPr txBox="1"/>
          <p:nvPr/>
        </p:nvSpPr>
        <p:spPr>
          <a:xfrm>
            <a:off x="1064567" y="2699967"/>
            <a:ext cx="5031433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This X Does Not Exist</a:t>
            </a:r>
          </a:p>
        </p:txBody>
      </p:sp>
      <p:sp>
        <p:nvSpPr>
          <p:cNvPr id="7" name="我們用的套件, 大家也習慣稱 tf.Keras。">
            <a:extLst>
              <a:ext uri="{FF2B5EF4-FFF2-40B4-BE49-F238E27FC236}">
                <a16:creationId xmlns:a16="http://schemas.microsoft.com/office/drawing/2014/main" xmlns="" id="{02E16F10-1601-4ABA-8DA8-3334534EB72E}"/>
              </a:ext>
            </a:extLst>
          </p:cNvPr>
          <p:cNvSpPr txBox="1"/>
          <p:nvPr/>
        </p:nvSpPr>
        <p:spPr>
          <a:xfrm>
            <a:off x="1064567" y="3159487"/>
            <a:ext cx="5031433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en-US" altLang="zh-TW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  <a:hlinkClick r:id="rId2"/>
              </a:rPr>
              <a:t>https://thisxdoesnotexist.com/</a:t>
            </a:r>
            <a:endParaRPr lang="en-US" altLang="zh-TW" sz="20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8F081E1E-B6C1-4A26-945F-06B6E8A5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43" y="2568375"/>
            <a:ext cx="1090614" cy="109061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EDB2111-9EB2-4D80-87C5-7DDB0A33F5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85" y="2772073"/>
            <a:ext cx="8854444" cy="34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619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幻燈片編號">
            <a:extLst>
              <a:ext uri="{FF2B5EF4-FFF2-40B4-BE49-F238E27FC236}">
                <a16:creationId xmlns:a16="http://schemas.microsoft.com/office/drawing/2014/main" xmlns="" id="{9E8F7718-31C8-4ADA-B0AB-ADC66F40C9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8" y="6387706"/>
            <a:ext cx="240451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13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9CB4F019-90C6-4BCD-8063-72574E4C4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冒險旅程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3B003C0-9A24-4239-B92D-FEC6F13D5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除了本次冒險中的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GAN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模型外，讀者可以嘗試找看看，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GAN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家族還有哪些知名的模型呢？這些模型中，哪一些模型還持續被應用在真實世界的呢？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8B12A5E8-C4F2-4B56-9D80-1A6248F59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836" y="5252198"/>
            <a:ext cx="907788" cy="9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8667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2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向素對向素（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Pix2Pix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）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:a16="http://schemas.microsoft.com/office/drawing/2014/main" xmlns="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把一張空拍圖轉為地圖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xmlns="" id="{423399C7-AA15-4C34-8196-BEED305EA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40" y="3084476"/>
            <a:ext cx="7969290" cy="3077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7" name="我們用的套件, 大家也習慣稱 tf.Keras。">
            <a:extLst>
              <a:ext uri="{FF2B5EF4-FFF2-40B4-BE49-F238E27FC236}">
                <a16:creationId xmlns:a16="http://schemas.microsoft.com/office/drawing/2014/main" xmlns="" id="{296024AB-1624-414B-8548-65B57D4B4F4F}"/>
              </a:ext>
            </a:extLst>
          </p:cNvPr>
          <p:cNvSpPr txBox="1"/>
          <p:nvPr/>
        </p:nvSpPr>
        <p:spPr>
          <a:xfrm>
            <a:off x="1064567" y="3020957"/>
            <a:ext cx="5031433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輸入是一張空拍圖，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Clr>
                <a:srgbClr val="FF8E7B"/>
              </a:buClr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　輸出就是這張空拍圖對應的地圖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xmlns="" id="{5AA88733-3A91-43BC-94C1-491B79997C9E}"/>
              </a:ext>
            </a:extLst>
          </p:cNvPr>
          <p:cNvSpPr/>
          <p:nvPr/>
        </p:nvSpPr>
        <p:spPr>
          <a:xfrm>
            <a:off x="5385708" y="2409184"/>
            <a:ext cx="1485900" cy="522129"/>
          </a:xfrm>
          <a:prstGeom prst="roundRect">
            <a:avLst/>
          </a:prstGeom>
          <a:solidFill>
            <a:srgbClr val="99DDC6"/>
          </a:solidFill>
          <a:ln w="38100" cap="flat">
            <a:solidFill>
              <a:srgbClr val="0A6FB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Helvetica Neue Medium"/>
              </a:rPr>
              <a:t>生成器</a:t>
            </a:r>
          </a:p>
        </p:txBody>
      </p:sp>
    </p:spTree>
    <p:extLst>
      <p:ext uri="{BB962C8B-B14F-4D97-AF65-F5344CB8AC3E}">
        <p14:creationId xmlns:p14="http://schemas.microsoft.com/office/powerpoint/2010/main" val="33897099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3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向素對向素（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Pix2Pix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）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:a16="http://schemas.microsoft.com/office/drawing/2014/main" xmlns="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把一張空拍圖轉為地圖</a:t>
            </a:r>
            <a:endParaRPr lang="zh-TW" altLang="en-US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B8EECE3F-9E7D-4976-A38B-023E64CB4FAF}"/>
              </a:ext>
            </a:extLst>
          </p:cNvPr>
          <p:cNvSpPr/>
          <p:nvPr/>
        </p:nvSpPr>
        <p:spPr>
          <a:xfrm>
            <a:off x="5385708" y="2409184"/>
            <a:ext cx="1485900" cy="522129"/>
          </a:xfrm>
          <a:prstGeom prst="roundRect">
            <a:avLst/>
          </a:prstGeom>
          <a:solidFill>
            <a:srgbClr val="99DDC6"/>
          </a:solidFill>
          <a:ln w="38100" cap="flat">
            <a:solidFill>
              <a:srgbClr val="0A6FB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Helvetica Neue Medium"/>
              </a:rPr>
              <a:t>鑑別器</a:t>
            </a:r>
          </a:p>
        </p:txBody>
      </p:sp>
      <p:sp>
        <p:nvSpPr>
          <p:cNvPr id="7" name="我們用的套件, 大家也習慣稱 tf.Keras。">
            <a:extLst>
              <a:ext uri="{FF2B5EF4-FFF2-40B4-BE49-F238E27FC236}">
                <a16:creationId xmlns:a16="http://schemas.microsoft.com/office/drawing/2014/main" xmlns="" id="{2B41BF04-C9E7-4ED9-98AF-4CFDD6B389B1}"/>
              </a:ext>
            </a:extLst>
          </p:cNvPr>
          <p:cNvSpPr txBox="1"/>
          <p:nvPr/>
        </p:nvSpPr>
        <p:spPr>
          <a:xfrm>
            <a:off x="1064567" y="3020957"/>
            <a:ext cx="5031433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輸入一張地圖，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Clr>
                <a:srgbClr val="FF8E7B"/>
              </a:buClr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　輸出就是判斷這像不像一張地圖。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741AA996-0A2C-4307-AF55-4709423A0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68" y="3195001"/>
            <a:ext cx="7624079" cy="28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788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4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向素對向素（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Pix2Pix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）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:a16="http://schemas.microsoft.com/office/drawing/2014/main" xmlns="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這樣其實會有一個嚴重的問題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C8105D8-0595-4800-9B5E-D3D152715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07" y="2859412"/>
            <a:ext cx="8743872" cy="3037200"/>
          </a:xfrm>
          <a:prstGeom prst="rect">
            <a:avLst/>
          </a:prstGeom>
        </p:spPr>
      </p:pic>
      <p:sp>
        <p:nvSpPr>
          <p:cNvPr id="7" name="我們用的套件, 大家也習慣稱 tf.Keras。">
            <a:extLst>
              <a:ext uri="{FF2B5EF4-FFF2-40B4-BE49-F238E27FC236}">
                <a16:creationId xmlns:a16="http://schemas.microsoft.com/office/drawing/2014/main" xmlns="" id="{B382E46F-8E69-4015-8D43-1202B43910D7}"/>
              </a:ext>
            </a:extLst>
          </p:cNvPr>
          <p:cNvSpPr txBox="1"/>
          <p:nvPr/>
        </p:nvSpPr>
        <p:spPr>
          <a:xfrm>
            <a:off x="6170024" y="2859412"/>
            <a:ext cx="5031433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不管輸入哪張空拍圖，生成器都生出同一張地圖，反正鑑別器都會說很好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171343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5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向素對向素（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Pix2Pix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）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:a16="http://schemas.microsoft.com/office/drawing/2014/main" xmlns="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應用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把黑白照片變成彩色照片！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42D3998-5C30-4DD7-B90A-E131C2FB7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62" y="2554403"/>
            <a:ext cx="9258752" cy="33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882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6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向素對向素（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Pix2Pix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）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:a16="http://schemas.microsoft.com/office/drawing/2014/main" xmlns="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應用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無人駕駛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7214C729-61B8-483D-89F8-38D79EDC7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67" y="2723382"/>
            <a:ext cx="8185776" cy="3435954"/>
          </a:xfrm>
          <a:prstGeom prst="rect">
            <a:avLst/>
          </a:prstGeom>
        </p:spPr>
      </p:pic>
      <p:sp>
        <p:nvSpPr>
          <p:cNvPr id="7" name="我們用的套件, 大家也習慣稱 tf.Keras。">
            <a:extLst>
              <a:ext uri="{FF2B5EF4-FFF2-40B4-BE49-F238E27FC236}">
                <a16:creationId xmlns:a16="http://schemas.microsoft.com/office/drawing/2014/main" xmlns="" id="{A92DFAD5-AB63-44E2-8EC7-FCA1C4CF7465}"/>
              </a:ext>
            </a:extLst>
          </p:cNvPr>
          <p:cNvSpPr txBox="1"/>
          <p:nvPr/>
        </p:nvSpPr>
        <p:spPr>
          <a:xfrm>
            <a:off x="1306334" y="2474004"/>
            <a:ext cx="5031433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更多有趣的應用可以到這裡看看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!</a:t>
            </a:r>
          </a:p>
        </p:txBody>
      </p:sp>
      <p:sp>
        <p:nvSpPr>
          <p:cNvPr id="11" name="我們用的套件, 大家也習慣稱 tf.Keras。">
            <a:extLst>
              <a:ext uri="{FF2B5EF4-FFF2-40B4-BE49-F238E27FC236}">
                <a16:creationId xmlns:a16="http://schemas.microsoft.com/office/drawing/2014/main" xmlns="" id="{4B4409B2-8D46-40A8-A1CB-0792CF8C14DE}"/>
              </a:ext>
            </a:extLst>
          </p:cNvPr>
          <p:cNvSpPr txBox="1"/>
          <p:nvPr/>
        </p:nvSpPr>
        <p:spPr>
          <a:xfrm>
            <a:off x="1740975" y="2987605"/>
            <a:ext cx="5031433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en-US" altLang="zh-TW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https://affinelayer.com/pixsrv/</a:t>
            </a:r>
            <a:endParaRPr lang="en-US" altLang="zh-TW" sz="28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C8A158BD-F478-4689-A6F0-96701974C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786" y="3490920"/>
            <a:ext cx="856527" cy="85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87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7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02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循環生成對抗網路（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CycleGAN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）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:a16="http://schemas.microsoft.com/office/drawing/2014/main" xmlns="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準備訓練用的資料集蒐集不易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284B97E-4908-424B-B296-41E2174CB6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03" y="2576620"/>
            <a:ext cx="8615774" cy="3308868"/>
          </a:xfrm>
          <a:prstGeom prst="rect">
            <a:avLst/>
          </a:prstGeom>
        </p:spPr>
      </p:pic>
      <p:sp>
        <p:nvSpPr>
          <p:cNvPr id="7" name="我們用的套件, 大家也習慣稱 tf.Keras。">
            <a:extLst>
              <a:ext uri="{FF2B5EF4-FFF2-40B4-BE49-F238E27FC236}">
                <a16:creationId xmlns:a16="http://schemas.microsoft.com/office/drawing/2014/main" xmlns="" id="{CBFE2FE6-0502-482E-8273-86D802FC2DCB}"/>
              </a:ext>
            </a:extLst>
          </p:cNvPr>
          <p:cNvSpPr txBox="1"/>
          <p:nvPr/>
        </p:nvSpPr>
        <p:spPr>
          <a:xfrm>
            <a:off x="6785066" y="2906654"/>
            <a:ext cx="4568734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要找上萬，可能更多的「配對」的男女照片似乎有點困難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3361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8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02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循環生成對抗網路（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CycleGAN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）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:a16="http://schemas.microsoft.com/office/drawing/2014/main" xmlns="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不用將資料配對但依然轉換成對應資料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980FE924-803A-4672-91F6-18A7ADEBE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07" y="2753580"/>
            <a:ext cx="8209276" cy="3181719"/>
          </a:xfrm>
          <a:prstGeom prst="rect">
            <a:avLst/>
          </a:prstGeom>
        </p:spPr>
      </p:pic>
      <p:sp>
        <p:nvSpPr>
          <p:cNvPr id="11" name="我們用的套件, 大家也習慣稱 tf.Keras。">
            <a:extLst>
              <a:ext uri="{FF2B5EF4-FFF2-40B4-BE49-F238E27FC236}">
                <a16:creationId xmlns:a16="http://schemas.microsoft.com/office/drawing/2014/main" xmlns="" id="{91888E66-1D4F-42D0-9913-7C43F3664EE1}"/>
              </a:ext>
            </a:extLst>
          </p:cNvPr>
          <p:cNvSpPr txBox="1"/>
          <p:nvPr/>
        </p:nvSpPr>
        <p:spPr>
          <a:xfrm>
            <a:off x="2165407" y="2637944"/>
            <a:ext cx="4568734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en-US" altLang="zh-TW" sz="2800" b="1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CycleGAN</a:t>
            </a:r>
            <a:endParaRPr lang="en-US" altLang="zh-TW" sz="28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13618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71669B54-91C2-43DD-B767-D6BACACD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hangingPunct="0"/>
              <a:t>9</a:t>
            </a:fld>
            <a:endParaRPr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xmlns="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02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循環生成對抗網路（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CycleGAN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）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:a16="http://schemas.microsoft.com/office/drawing/2014/main" xmlns="" id="{E0FF2133-FE3B-46D9-9B6B-D1FC348A9E8F}"/>
              </a:ext>
            </a:extLst>
          </p:cNvPr>
          <p:cNvSpPr/>
          <p:nvPr/>
        </p:nvSpPr>
        <p:spPr>
          <a:xfrm>
            <a:off x="2242567" y="1813221"/>
            <a:ext cx="7706866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CycleGAN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「不用配對」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6D8A52F-B6EA-49B6-8F89-7E734DDC5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86" y="2685265"/>
            <a:ext cx="8099596" cy="3491698"/>
          </a:xfrm>
          <a:prstGeom prst="rect">
            <a:avLst/>
          </a:prstGeom>
        </p:spPr>
      </p:pic>
      <p:sp>
        <p:nvSpPr>
          <p:cNvPr id="7" name="我們用的套件, 大家也習慣稱 tf.Keras。">
            <a:extLst>
              <a:ext uri="{FF2B5EF4-FFF2-40B4-BE49-F238E27FC236}">
                <a16:creationId xmlns:a16="http://schemas.microsoft.com/office/drawing/2014/main" xmlns="" id="{0DBAD828-A9BA-44C2-A2FF-19C0391FAA1B}"/>
              </a:ext>
            </a:extLst>
          </p:cNvPr>
          <p:cNvSpPr txBox="1"/>
          <p:nvPr/>
        </p:nvSpPr>
        <p:spPr>
          <a:xfrm>
            <a:off x="925396" y="2500914"/>
            <a:ext cx="5031433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更多有趣的應用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我們用的套件, 大家也習慣稱 tf.Keras。">
            <a:extLst>
              <a:ext uri="{FF2B5EF4-FFF2-40B4-BE49-F238E27FC236}">
                <a16:creationId xmlns:a16="http://schemas.microsoft.com/office/drawing/2014/main" xmlns="" id="{6184D6A0-307B-4515-9D3A-BE91A83FAFDD}"/>
              </a:ext>
            </a:extLst>
          </p:cNvPr>
          <p:cNvSpPr txBox="1"/>
          <p:nvPr/>
        </p:nvSpPr>
        <p:spPr>
          <a:xfrm>
            <a:off x="925396" y="2960434"/>
            <a:ext cx="5031433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en-US" altLang="zh-TW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https://youtu.be/Fea4kZq0oFQ</a:t>
            </a:r>
            <a:endParaRPr lang="en-US" altLang="zh-TW" sz="20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321C854-34FD-4CC8-921F-6952C3191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84" y="3481990"/>
            <a:ext cx="949124" cy="94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625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2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6002</TotalTime>
  <Words>402</Words>
  <Application>Microsoft Office PowerPoint</Application>
  <PresentationFormat>自訂</PresentationFormat>
  <Paragraphs>57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22_BasicWhite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禍害遺千年</dc:creator>
  <cp:lastModifiedBy>chwa</cp:lastModifiedBy>
  <cp:revision>224</cp:revision>
  <dcterms:created xsi:type="dcterms:W3CDTF">2020-07-01T18:22:10Z</dcterms:created>
  <dcterms:modified xsi:type="dcterms:W3CDTF">2022-10-12T07:59:08Z</dcterms:modified>
</cp:coreProperties>
</file>